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65" r:id="rId4"/>
    <p:sldId id="268" r:id="rId5"/>
    <p:sldId id="259" r:id="rId6"/>
    <p:sldId id="261" r:id="rId7"/>
    <p:sldId id="269" r:id="rId8"/>
    <p:sldId id="264" r:id="rId9"/>
    <p:sldId id="266" r:id="rId10"/>
    <p:sldId id="267" r:id="rId11"/>
    <p:sldId id="262" r:id="rId12"/>
    <p:sldId id="263" r:id="rId13"/>
    <p:sldId id="270" r:id="rId14"/>
    <p:sldId id="272" r:id="rId15"/>
    <p:sldId id="273" r:id="rId16"/>
    <p:sldId id="274" r:id="rId17"/>
    <p:sldId id="275" r:id="rId18"/>
    <p:sldId id="276" r:id="rId19"/>
    <p:sldId id="277" r:id="rId20"/>
    <p:sldId id="25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72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8"/>
    <p:restoredTop sz="94626"/>
  </p:normalViewPr>
  <p:slideViewPr>
    <p:cSldViewPr snapToGrid="0" snapToObjects="1" showGuides="1">
      <p:cViewPr>
        <p:scale>
          <a:sx n="115" d="100"/>
          <a:sy n="115" d="100"/>
        </p:scale>
        <p:origin x="256" y="11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tiff>
</file>

<file path=ppt/media/image3.png>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427C93-001A-8F4C-93A1-D04D593432D2}" type="datetimeFigureOut">
              <a:rPr lang="en-US" smtClean="0"/>
              <a:t>8/19/15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3ADCE-7C6C-744B-BB4F-D916BCAA43C2}" type="slidenum">
              <a:rPr lang="en-US" smtClean="0"/>
              <a:t>‹#›</a:t>
            </a:fld>
            <a:endParaRPr lang="en-US"/>
          </a:p>
        </p:txBody>
      </p:sp>
    </p:spTree>
    <p:extLst>
      <p:ext uri="{BB962C8B-B14F-4D97-AF65-F5344CB8AC3E}">
        <p14:creationId xmlns:p14="http://schemas.microsoft.com/office/powerpoint/2010/main" val="609774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how a monolith is built</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3</a:t>
            </a:fld>
            <a:endParaRPr lang="en-US"/>
          </a:p>
        </p:txBody>
      </p:sp>
    </p:spTree>
    <p:extLst>
      <p:ext uri="{BB962C8B-B14F-4D97-AF65-F5344CB8AC3E}">
        <p14:creationId xmlns:p14="http://schemas.microsoft.com/office/powerpoint/2010/main" val="12486561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17</a:t>
            </a:fld>
            <a:endParaRPr lang="en-US"/>
          </a:p>
        </p:txBody>
      </p:sp>
    </p:spTree>
    <p:extLst>
      <p:ext uri="{BB962C8B-B14F-4D97-AF65-F5344CB8AC3E}">
        <p14:creationId xmlns:p14="http://schemas.microsoft.com/office/powerpoint/2010/main" val="9699823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18</a:t>
            </a:fld>
            <a:endParaRPr lang="en-US"/>
          </a:p>
        </p:txBody>
      </p:sp>
    </p:spTree>
    <p:extLst>
      <p:ext uri="{BB962C8B-B14F-4D97-AF65-F5344CB8AC3E}">
        <p14:creationId xmlns:p14="http://schemas.microsoft.com/office/powerpoint/2010/main" val="7245624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replay any chain of events for debugging</a:t>
            </a:r>
            <a:r>
              <a:rPr lang="en-US" baseline="0" dirty="0" smtClean="0"/>
              <a:t> purposes (and quality checks of production)</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19</a:t>
            </a:fld>
            <a:endParaRPr lang="en-US"/>
          </a:p>
        </p:txBody>
      </p:sp>
    </p:spTree>
    <p:extLst>
      <p:ext uri="{BB962C8B-B14F-4D97-AF65-F5344CB8AC3E}">
        <p14:creationId xmlns:p14="http://schemas.microsoft.com/office/powerpoint/2010/main" val="387105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a:t>
            </a:r>
            <a:r>
              <a:rPr lang="en-US" baseline="0" dirty="0" smtClean="0"/>
              <a:t> our features are smaller, the testing effort hasn’t changed.</a:t>
            </a:r>
          </a:p>
          <a:p>
            <a:r>
              <a:rPr lang="en-US" baseline="0" dirty="0" smtClean="0"/>
              <a:t>We can rely some on test automation, but even these test suites can get inflated.</a:t>
            </a:r>
          </a:p>
          <a:p>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4</a:t>
            </a:fld>
            <a:endParaRPr lang="en-US"/>
          </a:p>
        </p:txBody>
      </p:sp>
    </p:spTree>
    <p:extLst>
      <p:ext uri="{BB962C8B-B14F-4D97-AF65-F5344CB8AC3E}">
        <p14:creationId xmlns:p14="http://schemas.microsoft.com/office/powerpoint/2010/main" val="1618458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5</a:t>
            </a:fld>
            <a:endParaRPr lang="en-US"/>
          </a:p>
        </p:txBody>
      </p:sp>
    </p:spTree>
    <p:extLst>
      <p:ext uri="{BB962C8B-B14F-4D97-AF65-F5344CB8AC3E}">
        <p14:creationId xmlns:p14="http://schemas.microsoft.com/office/powerpoint/2010/main" val="828203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you do system-wide logging?</a:t>
            </a:r>
          </a:p>
          <a:p>
            <a:r>
              <a:rPr lang="en-US" dirty="0" smtClean="0"/>
              <a:t>Mention</a:t>
            </a:r>
            <a:r>
              <a:rPr lang="en-US" baseline="0" dirty="0" smtClean="0"/>
              <a:t> ESB bus (expensive, requires specialized skillsets, did I </a:t>
            </a:r>
            <a:r>
              <a:rPr lang="en-US" baseline="0" smtClean="0"/>
              <a:t>say expensive).</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6</a:t>
            </a:fld>
            <a:endParaRPr lang="en-US"/>
          </a:p>
        </p:txBody>
      </p:sp>
    </p:spTree>
    <p:extLst>
      <p:ext uri="{BB962C8B-B14F-4D97-AF65-F5344CB8AC3E}">
        <p14:creationId xmlns:p14="http://schemas.microsoft.com/office/powerpoint/2010/main" val="6952177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9</a:t>
            </a:fld>
            <a:endParaRPr lang="en-US"/>
          </a:p>
        </p:txBody>
      </p:sp>
    </p:spTree>
    <p:extLst>
      <p:ext uri="{BB962C8B-B14F-4D97-AF65-F5344CB8AC3E}">
        <p14:creationId xmlns:p14="http://schemas.microsoft.com/office/powerpoint/2010/main" val="7703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our software</a:t>
            </a:r>
            <a:r>
              <a:rPr lang="en-US" baseline="0" dirty="0" smtClean="0"/>
              <a:t> systems do not create friction in the organization</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11</a:t>
            </a:fld>
            <a:endParaRPr lang="en-US"/>
          </a:p>
        </p:txBody>
      </p:sp>
    </p:spTree>
    <p:extLst>
      <p:ext uri="{BB962C8B-B14F-4D97-AF65-F5344CB8AC3E}">
        <p14:creationId xmlns:p14="http://schemas.microsoft.com/office/powerpoint/2010/main" val="6276216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14</a:t>
            </a:fld>
            <a:endParaRPr lang="en-US"/>
          </a:p>
        </p:txBody>
      </p:sp>
    </p:spTree>
    <p:extLst>
      <p:ext uri="{BB962C8B-B14F-4D97-AF65-F5344CB8AC3E}">
        <p14:creationId xmlns:p14="http://schemas.microsoft.com/office/powerpoint/2010/main" val="1096181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15</a:t>
            </a:fld>
            <a:endParaRPr lang="en-US"/>
          </a:p>
        </p:txBody>
      </p:sp>
    </p:spTree>
    <p:extLst>
      <p:ext uri="{BB962C8B-B14F-4D97-AF65-F5344CB8AC3E}">
        <p14:creationId xmlns:p14="http://schemas.microsoft.com/office/powerpoint/2010/main" val="6652510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16</a:t>
            </a:fld>
            <a:endParaRPr lang="en-US"/>
          </a:p>
        </p:txBody>
      </p:sp>
    </p:spTree>
    <p:extLst>
      <p:ext uri="{BB962C8B-B14F-4D97-AF65-F5344CB8AC3E}">
        <p14:creationId xmlns:p14="http://schemas.microsoft.com/office/powerpoint/2010/main" val="1330007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8/19/15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734751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8/19/15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961009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8/19/15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455871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8/19/15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1284322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72642-E148-EB47-9432-A82D27F56024}" type="datetimeFigureOut">
              <a:rPr lang="en-US" smtClean="0"/>
              <a:t>8/19/15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338953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672642-E148-EB47-9432-A82D27F56024}" type="datetimeFigureOut">
              <a:rPr lang="en-US" smtClean="0"/>
              <a:t>8/19/15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1669531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672642-E148-EB47-9432-A82D27F56024}" type="datetimeFigureOut">
              <a:rPr lang="en-US" smtClean="0"/>
              <a:t>8/19/15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799782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672642-E148-EB47-9432-A82D27F56024}" type="datetimeFigureOut">
              <a:rPr lang="en-US" smtClean="0"/>
              <a:t>8/19/15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838633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72642-E148-EB47-9432-A82D27F56024}" type="datetimeFigureOut">
              <a:rPr lang="en-US" smtClean="0"/>
              <a:t>8/19/15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975605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72642-E148-EB47-9432-A82D27F56024}" type="datetimeFigureOut">
              <a:rPr lang="en-US" smtClean="0"/>
              <a:t>8/19/15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962598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72642-E148-EB47-9432-A82D27F56024}" type="datetimeFigureOut">
              <a:rPr lang="en-US" smtClean="0"/>
              <a:t>8/19/15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14016010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672642-E148-EB47-9432-A82D27F56024}" type="datetimeFigureOut">
              <a:rPr lang="en-US" smtClean="0"/>
              <a:t>8/19/15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C8C310-B9C9-F546-BFA1-0522B9918D02}" type="slidenum">
              <a:rPr lang="en-US" smtClean="0"/>
              <a:t>‹#›</a:t>
            </a:fld>
            <a:endParaRPr lang="en-US"/>
          </a:p>
        </p:txBody>
      </p:sp>
    </p:spTree>
    <p:extLst>
      <p:ext uri="{BB962C8B-B14F-4D97-AF65-F5344CB8AC3E}">
        <p14:creationId xmlns:p14="http://schemas.microsoft.com/office/powerpoint/2010/main" val="1250058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Event Driven Architecture</a:t>
            </a:r>
            <a:endParaRPr lang="en-US" dirty="0"/>
          </a:p>
        </p:txBody>
      </p:sp>
      <p:sp>
        <p:nvSpPr>
          <p:cNvPr id="3" name="Subtitle 2"/>
          <p:cNvSpPr>
            <a:spLocks noGrp="1"/>
          </p:cNvSpPr>
          <p:nvPr>
            <p:ph type="subTitle" idx="1"/>
          </p:nvPr>
        </p:nvSpPr>
        <p:spPr/>
        <p:txBody>
          <a:bodyPr/>
          <a:lstStyle/>
          <a:p>
            <a:r>
              <a:rPr lang="en-US" dirty="0" smtClean="0"/>
              <a:t>An Introduction…</a:t>
            </a:r>
            <a:endParaRPr lang="en-US" dirty="0"/>
          </a:p>
        </p:txBody>
      </p:sp>
    </p:spTree>
    <p:extLst>
      <p:ext uri="{BB962C8B-B14F-4D97-AF65-F5344CB8AC3E}">
        <p14:creationId xmlns:p14="http://schemas.microsoft.com/office/powerpoint/2010/main" val="9318767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ounded Rectangle 36"/>
          <p:cNvSpPr/>
          <p:nvPr/>
        </p:nvSpPr>
        <p:spPr>
          <a:xfrm>
            <a:off x="9768194" y="122626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39" name="Rounded Rectangle 38"/>
          <p:cNvSpPr/>
          <p:nvPr/>
        </p:nvSpPr>
        <p:spPr>
          <a:xfrm>
            <a:off x="9768194" y="209928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34" name="Rounded Rectangle 33"/>
          <p:cNvSpPr/>
          <p:nvPr/>
        </p:nvSpPr>
        <p:spPr>
          <a:xfrm>
            <a:off x="7506947" y="122626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cxnSp>
        <p:nvCxnSpPr>
          <p:cNvPr id="53" name="Straight Arrow Connector 52"/>
          <p:cNvCxnSpPr/>
          <p:nvPr/>
        </p:nvCxnSpPr>
        <p:spPr>
          <a:xfrm flipH="1">
            <a:off x="6720289"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5816906"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5366035" y="2837410"/>
            <a:ext cx="0"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Scales</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23" name="Rounded Rectangle 22"/>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Reporting</a:t>
            </a:r>
            <a:endParaRPr lang="en-US" dirty="0"/>
          </a:p>
        </p:txBody>
      </p:sp>
      <p:cxnSp>
        <p:nvCxnSpPr>
          <p:cNvPr id="36" name="Straight Arrow Connector 35"/>
          <p:cNvCxnSpPr/>
          <p:nvPr/>
        </p:nvCxnSpPr>
        <p:spPr>
          <a:xfrm flipH="1">
            <a:off x="2688117"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Event Bus</a:t>
            </a:r>
            <a:endParaRPr lang="en-US" dirty="0"/>
          </a:p>
        </p:txBody>
      </p:sp>
      <p:pic>
        <p:nvPicPr>
          <p:cNvPr id="38" name="Picture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2441" y="300750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1919" y="3119307"/>
            <a:ext cx="264206" cy="264206"/>
          </a:xfrm>
          <a:prstGeom prst="rect">
            <a:avLst/>
          </a:prstGeom>
          <a:solidFill>
            <a:schemeClr val="bg1"/>
          </a:solidFill>
        </p:spPr>
      </p:pic>
      <p:cxnSp>
        <p:nvCxnSpPr>
          <p:cNvPr id="43" name="Straight Arrow Connector 42"/>
          <p:cNvCxnSpPr/>
          <p:nvPr/>
        </p:nvCxnSpPr>
        <p:spPr>
          <a:xfrm flipH="1">
            <a:off x="7948867" y="286041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4" name="Picture 4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5747" y="3007503"/>
            <a:ext cx="264206" cy="264206"/>
          </a:xfrm>
          <a:prstGeom prst="rect">
            <a:avLst/>
          </a:prstGeom>
          <a:solidFill>
            <a:schemeClr val="bg1"/>
          </a:solidFill>
        </p:spPr>
      </p:pic>
      <p:pic>
        <p:nvPicPr>
          <p:cNvPr id="46" name="Picture 4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33932" y="3083855"/>
            <a:ext cx="264206" cy="264206"/>
          </a:xfrm>
          <a:prstGeom prst="rect">
            <a:avLst/>
          </a:prstGeom>
          <a:solidFill>
            <a:schemeClr val="bg1"/>
          </a:solidFill>
        </p:spPr>
      </p:pic>
      <p:pic>
        <p:nvPicPr>
          <p:cNvPr id="48" name="Picture 4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6040912" y="387605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9210" y="4033290"/>
            <a:ext cx="264206" cy="264206"/>
          </a:xfrm>
          <a:prstGeom prst="rect">
            <a:avLst/>
          </a:prstGeom>
          <a:solidFill>
            <a:schemeClr val="bg1"/>
          </a:solidFill>
        </p:spPr>
      </p:pic>
      <p:cxnSp>
        <p:nvCxnSpPr>
          <p:cNvPr id="51" name="Straight Arrow Connector 50"/>
          <p:cNvCxnSpPr/>
          <p:nvPr/>
        </p:nvCxnSpPr>
        <p:spPr>
          <a:xfrm flipH="1">
            <a:off x="3518054" y="387769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5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5955" y="3031457"/>
            <a:ext cx="264206" cy="264206"/>
          </a:xfrm>
          <a:prstGeom prst="rect">
            <a:avLst/>
          </a:prstGeom>
          <a:solidFill>
            <a:schemeClr val="bg1"/>
          </a:solidFill>
        </p:spPr>
      </p:pic>
      <p:pic>
        <p:nvPicPr>
          <p:cNvPr id="54" name="Picture 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2378" y="4061033"/>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9259416" y="28604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5" name="Picture 6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4164" y="3031457"/>
            <a:ext cx="264206" cy="264206"/>
          </a:xfrm>
          <a:prstGeom prst="rect">
            <a:avLst/>
          </a:prstGeom>
          <a:solidFill>
            <a:schemeClr val="bg1"/>
          </a:solidFill>
        </p:spPr>
      </p:pic>
      <p:pic>
        <p:nvPicPr>
          <p:cNvPr id="66" name="Picture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67" name="Straight Arrow Connector 66"/>
          <p:cNvCxnSpPr/>
          <p:nvPr/>
        </p:nvCxnSpPr>
        <p:spPr>
          <a:xfrm flipV="1">
            <a:off x="4190749"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8" name="Picture 6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3037" y="3175411"/>
            <a:ext cx="264206" cy="264206"/>
          </a:xfrm>
          <a:prstGeom prst="rect">
            <a:avLst/>
          </a:prstGeom>
          <a:solidFill>
            <a:schemeClr val="bg1"/>
          </a:solidFill>
        </p:spPr>
      </p:pic>
    </p:spTree>
    <p:extLst>
      <p:ext uri="{BB962C8B-B14F-4D97-AF65-F5344CB8AC3E}">
        <p14:creationId xmlns:p14="http://schemas.microsoft.com/office/powerpoint/2010/main" val="686498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9"/>
                                        </p:tgtEl>
                                        <p:attrNameLst>
                                          <p:attrName>style.visibility</p:attrName>
                                        </p:attrNameLst>
                                      </p:cBhvr>
                                      <p:to>
                                        <p:strVal val="visible"/>
                                      </p:to>
                                    </p:set>
                                    <p:animEffect transition="in" filter="fade">
                                      <p:cBhvr>
                                        <p:cTn id="1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9" grpId="0" animBg="1"/>
      <p:bldP spid="3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044700" y="0"/>
            <a:ext cx="8102600" cy="4559300"/>
          </a:xfrm>
          <a:prstGeom prst="rect">
            <a:avLst/>
          </a:prstGeom>
        </p:spPr>
      </p:pic>
      <p:sp>
        <p:nvSpPr>
          <p:cNvPr id="5" name="Rectangle 4"/>
          <p:cNvSpPr/>
          <p:nvPr/>
        </p:nvSpPr>
        <p:spPr>
          <a:xfrm>
            <a:off x="5552501" y="4559300"/>
            <a:ext cx="6639499" cy="2031325"/>
          </a:xfrm>
          <a:prstGeom prst="rect">
            <a:avLst/>
          </a:prstGeom>
        </p:spPr>
        <p:txBody>
          <a:bodyPr wrap="square">
            <a:spAutoFit/>
          </a:bodyPr>
          <a:lstStyle/>
          <a:p>
            <a:r>
              <a:rPr lang="en-US" b="1" i="1" dirty="0" smtClean="0">
                <a:latin typeface="Verdana" charset="0"/>
              </a:rPr>
              <a:t>The basic thesis of this article is that organizations which design systems (in the broad sense used here) are constrained to produce designs which are copies of the communication structures of these organizations. </a:t>
            </a:r>
          </a:p>
          <a:p>
            <a:endParaRPr lang="en-US" dirty="0">
              <a:latin typeface="Verdana" charset="0"/>
            </a:endParaRPr>
          </a:p>
          <a:p>
            <a:r>
              <a:rPr lang="en-US" dirty="0" smtClean="0">
                <a:latin typeface="Verdana" charset="0"/>
              </a:rPr>
              <a:t>--- Melvin Conway</a:t>
            </a:r>
            <a:endParaRPr lang="en-US" dirty="0"/>
          </a:p>
        </p:txBody>
      </p:sp>
    </p:spTree>
    <p:extLst>
      <p:ext uri="{BB962C8B-B14F-4D97-AF65-F5344CB8AC3E}">
        <p14:creationId xmlns:p14="http://schemas.microsoft.com/office/powerpoint/2010/main" val="33862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4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Easily Modeled as a finite state diagram</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0725" y="1690688"/>
            <a:ext cx="6457950" cy="5048250"/>
          </a:xfrm>
          <a:prstGeom prst="rect">
            <a:avLst/>
          </a:prstGeom>
        </p:spPr>
      </p:pic>
    </p:spTree>
    <p:extLst>
      <p:ext uri="{BB962C8B-B14F-4D97-AF65-F5344CB8AC3E}">
        <p14:creationId xmlns:p14="http://schemas.microsoft.com/office/powerpoint/2010/main" val="9895946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benefits</a:t>
            </a:r>
            <a:endParaRPr lang="en-US" dirty="0"/>
          </a:p>
        </p:txBody>
      </p:sp>
      <p:sp>
        <p:nvSpPr>
          <p:cNvPr id="3" name="Content Placeholder 2"/>
          <p:cNvSpPr>
            <a:spLocks noGrp="1"/>
          </p:cNvSpPr>
          <p:nvPr>
            <p:ph idx="1"/>
          </p:nvPr>
        </p:nvSpPr>
        <p:spPr/>
        <p:txBody>
          <a:bodyPr anchor="t"/>
          <a:lstStyle/>
          <a:p>
            <a:r>
              <a:rPr lang="en-US" dirty="0" smtClean="0"/>
              <a:t>Ease of 3</a:t>
            </a:r>
            <a:r>
              <a:rPr lang="en-US" baseline="30000" dirty="0" smtClean="0"/>
              <a:t>rd</a:t>
            </a:r>
            <a:r>
              <a:rPr lang="en-US" dirty="0" smtClean="0"/>
              <a:t> party integration</a:t>
            </a:r>
          </a:p>
          <a:p>
            <a:r>
              <a:rPr lang="en-US" dirty="0" smtClean="0"/>
              <a:t>Can be deliberate about scaling</a:t>
            </a:r>
          </a:p>
          <a:p>
            <a:r>
              <a:rPr lang="en-US" dirty="0" smtClean="0"/>
              <a:t>Fault tolerant</a:t>
            </a:r>
          </a:p>
          <a:p>
            <a:r>
              <a:rPr lang="en-US" dirty="0" smtClean="0"/>
              <a:t>Event messages can be logged and ‘replayed’</a:t>
            </a:r>
          </a:p>
          <a:p>
            <a:r>
              <a:rPr lang="en-US" dirty="0" smtClean="0"/>
              <a:t>Can test subsystems in isolation</a:t>
            </a:r>
            <a:endParaRPr lang="en-US" dirty="0"/>
          </a:p>
        </p:txBody>
      </p:sp>
    </p:spTree>
    <p:extLst>
      <p:ext uri="{BB962C8B-B14F-4D97-AF65-F5344CB8AC3E}">
        <p14:creationId xmlns:p14="http://schemas.microsoft.com/office/powerpoint/2010/main" val="204778680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Retail System</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36" name="Straight Arrow Connector 35"/>
          <p:cNvCxnSpPr/>
          <p:nvPr/>
        </p:nvCxnSpPr>
        <p:spPr>
          <a:xfrm flipH="1">
            <a:off x="3514840" y="289237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9164" y="302732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5349987" y="38641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8285" y="4021349"/>
            <a:ext cx="264206" cy="264206"/>
          </a:xfrm>
          <a:prstGeom prst="rect">
            <a:avLst/>
          </a:prstGeom>
          <a:solidFill>
            <a:schemeClr val="bg1"/>
          </a:solidFill>
        </p:spPr>
      </p:pic>
      <p:cxnSp>
        <p:nvCxnSpPr>
          <p:cNvPr id="51" name="Straight Arrow Connector 50"/>
          <p:cNvCxnSpPr/>
          <p:nvPr/>
        </p:nvCxnSpPr>
        <p:spPr>
          <a:xfrm flipH="1">
            <a:off x="2834130" y="3877045"/>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8454" y="4060388"/>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39" name="Straight Arrow Connector 38"/>
          <p:cNvCxnSpPr/>
          <p:nvPr/>
        </p:nvCxnSpPr>
        <p:spPr>
          <a:xfrm flipV="1">
            <a:off x="4025567" y="3875059"/>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7855" y="4177919"/>
            <a:ext cx="264206" cy="264206"/>
          </a:xfrm>
          <a:prstGeom prst="rect">
            <a:avLst/>
          </a:prstGeom>
          <a:solidFill>
            <a:schemeClr val="bg1"/>
          </a:solidFill>
        </p:spPr>
      </p:pic>
      <p:cxnSp>
        <p:nvCxnSpPr>
          <p:cNvPr id="55" name="Straight Arrow Connector 54"/>
          <p:cNvCxnSpPr/>
          <p:nvPr/>
        </p:nvCxnSpPr>
        <p:spPr>
          <a:xfrm flipH="1">
            <a:off x="5835486" y="3867644"/>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3784" y="4024882"/>
            <a:ext cx="264206" cy="264206"/>
          </a:xfrm>
          <a:prstGeom prst="rect">
            <a:avLst/>
          </a:prstGeom>
          <a:solidFill>
            <a:schemeClr val="bg1"/>
          </a:solidFill>
        </p:spPr>
      </p:pic>
      <p:cxnSp>
        <p:nvCxnSpPr>
          <p:cNvPr id="57" name="Straight Arrow Connector 56"/>
          <p:cNvCxnSpPr/>
          <p:nvPr/>
        </p:nvCxnSpPr>
        <p:spPr>
          <a:xfrm flipV="1">
            <a:off x="6680833" y="3882054"/>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8" name="Picture 5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121" y="4184914"/>
            <a:ext cx="264206" cy="264206"/>
          </a:xfrm>
          <a:prstGeom prst="rect">
            <a:avLst/>
          </a:prstGeom>
          <a:solidFill>
            <a:schemeClr val="bg1"/>
          </a:solidFill>
        </p:spPr>
      </p:pic>
    </p:spTree>
    <p:extLst>
      <p:ext uri="{BB962C8B-B14F-4D97-AF65-F5344CB8AC3E}">
        <p14:creationId xmlns:p14="http://schemas.microsoft.com/office/powerpoint/2010/main" val="73476094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Accepted Event is generated</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36" name="Straight Arrow Connector 35"/>
          <p:cNvCxnSpPr/>
          <p:nvPr/>
        </p:nvCxnSpPr>
        <p:spPr>
          <a:xfrm flipH="1">
            <a:off x="3514840" y="289237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9164" y="3027323"/>
            <a:ext cx="264206" cy="264206"/>
          </a:xfrm>
          <a:prstGeom prst="rect">
            <a:avLst/>
          </a:prstGeom>
          <a:solidFill>
            <a:schemeClr val="bg1"/>
          </a:solidFill>
        </p:spPr>
      </p:pic>
      <p:cxnSp>
        <p:nvCxnSpPr>
          <p:cNvPr id="49" name="Straight Arrow Connector 48"/>
          <p:cNvCxnSpPr/>
          <p:nvPr/>
        </p:nvCxnSpPr>
        <p:spPr>
          <a:xfrm flipH="1">
            <a:off x="5349987" y="38641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8285" y="4021349"/>
            <a:ext cx="264206" cy="264206"/>
          </a:xfrm>
          <a:prstGeom prst="rect">
            <a:avLst/>
          </a:prstGeom>
          <a:solidFill>
            <a:schemeClr val="bg1"/>
          </a:solidFill>
        </p:spPr>
      </p:pic>
      <p:cxnSp>
        <p:nvCxnSpPr>
          <p:cNvPr id="51" name="Straight Arrow Connector 50"/>
          <p:cNvCxnSpPr/>
          <p:nvPr/>
        </p:nvCxnSpPr>
        <p:spPr>
          <a:xfrm flipH="1">
            <a:off x="2834130" y="3877045"/>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8454" y="4060388"/>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spTree>
    <p:extLst>
      <p:ext uri="{BB962C8B-B14F-4D97-AF65-F5344CB8AC3E}">
        <p14:creationId xmlns:p14="http://schemas.microsoft.com/office/powerpoint/2010/main" val="2367761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Customer Billed Event</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cxnSp>
        <p:nvCxnSpPr>
          <p:cNvPr id="39" name="Straight Arrow Connector 38"/>
          <p:cNvCxnSpPr/>
          <p:nvPr/>
        </p:nvCxnSpPr>
        <p:spPr>
          <a:xfrm flipV="1">
            <a:off x="4025567" y="3875059"/>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7855" y="4177919"/>
            <a:ext cx="264206" cy="264206"/>
          </a:xfrm>
          <a:prstGeom prst="rect">
            <a:avLst/>
          </a:prstGeom>
          <a:solidFill>
            <a:schemeClr val="bg1"/>
          </a:solidFill>
        </p:spPr>
      </p:pic>
      <p:cxnSp>
        <p:nvCxnSpPr>
          <p:cNvPr id="55" name="Straight Arrow Connector 54"/>
          <p:cNvCxnSpPr/>
          <p:nvPr/>
        </p:nvCxnSpPr>
        <p:spPr>
          <a:xfrm flipH="1">
            <a:off x="5835486" y="3867644"/>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3784" y="4024882"/>
            <a:ext cx="264206" cy="264206"/>
          </a:xfrm>
          <a:prstGeom prst="rect">
            <a:avLst/>
          </a:prstGeom>
          <a:solidFill>
            <a:schemeClr val="bg1"/>
          </a:solidFill>
        </p:spPr>
      </p:pic>
    </p:spTree>
    <p:extLst>
      <p:ext uri="{BB962C8B-B14F-4D97-AF65-F5344CB8AC3E}">
        <p14:creationId xmlns:p14="http://schemas.microsoft.com/office/powerpoint/2010/main" val="3816098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Ready for Shipment Event</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cxnSp>
        <p:nvCxnSpPr>
          <p:cNvPr id="57" name="Straight Arrow Connector 56"/>
          <p:cNvCxnSpPr/>
          <p:nvPr/>
        </p:nvCxnSpPr>
        <p:spPr>
          <a:xfrm flipV="1">
            <a:off x="6680833" y="3882054"/>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8" name="Picture 5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121" y="4184914"/>
            <a:ext cx="264206" cy="264206"/>
          </a:xfrm>
          <a:prstGeom prst="rect">
            <a:avLst/>
          </a:prstGeom>
          <a:solidFill>
            <a:schemeClr val="bg1"/>
          </a:solidFill>
        </p:spPr>
      </p:pic>
    </p:spTree>
    <p:extLst>
      <p:ext uri="{BB962C8B-B14F-4D97-AF65-F5344CB8AC3E}">
        <p14:creationId xmlns:p14="http://schemas.microsoft.com/office/powerpoint/2010/main" val="20862102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Shipped</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spTree>
    <p:extLst>
      <p:ext uri="{BB962C8B-B14F-4D97-AF65-F5344CB8AC3E}">
        <p14:creationId xmlns:p14="http://schemas.microsoft.com/office/powerpoint/2010/main" val="17312417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Logger Consumes </a:t>
            </a:r>
            <a:r>
              <a:rPr lang="en-US" b="1" dirty="0" smtClean="0"/>
              <a:t>EVERY</a:t>
            </a:r>
            <a:r>
              <a:rPr lang="en-US" dirty="0" smtClean="0"/>
              <a:t> Event</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spTree>
    <p:extLst>
      <p:ext uri="{BB962C8B-B14F-4D97-AF65-F5344CB8AC3E}">
        <p14:creationId xmlns:p14="http://schemas.microsoft.com/office/powerpoint/2010/main" val="20313608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Great Debate…</a:t>
            </a:r>
            <a:endParaRPr lang="en-US" dirty="0"/>
          </a:p>
        </p:txBody>
      </p:sp>
      <p:grpSp>
        <p:nvGrpSpPr>
          <p:cNvPr id="16" name="Group 15"/>
          <p:cNvGrpSpPr/>
          <p:nvPr/>
        </p:nvGrpSpPr>
        <p:grpSpPr>
          <a:xfrm>
            <a:off x="0" y="3057860"/>
            <a:ext cx="5757795" cy="3800140"/>
            <a:chOff x="0" y="3057860"/>
            <a:chExt cx="5757795" cy="3800140"/>
          </a:xfrm>
        </p:grpSpPr>
        <p:grpSp>
          <p:nvGrpSpPr>
            <p:cNvPr id="12" name="Group 11"/>
            <p:cNvGrpSpPr/>
            <p:nvPr/>
          </p:nvGrpSpPr>
          <p:grpSpPr>
            <a:xfrm>
              <a:off x="249269" y="3057860"/>
              <a:ext cx="5156449" cy="3647119"/>
              <a:chOff x="249269" y="3057860"/>
              <a:chExt cx="5156449" cy="3647119"/>
            </a:xfrm>
          </p:grpSpPr>
          <p:pic>
            <p:nvPicPr>
              <p:cNvPr id="5" name="Picture 4"/>
              <p:cNvPicPr>
                <a:picLocks noChangeAspect="1"/>
              </p:cNvPicPr>
              <p:nvPr/>
            </p:nvPicPr>
            <p:blipFill>
              <a:blip r:embed="rId2"/>
              <a:stretch>
                <a:fillRect/>
              </a:stretch>
            </p:blipFill>
            <p:spPr>
              <a:xfrm>
                <a:off x="249269" y="3801036"/>
                <a:ext cx="5156449" cy="2903943"/>
              </a:xfrm>
              <a:prstGeom prst="rect">
                <a:avLst/>
              </a:prstGeom>
            </p:spPr>
          </p:pic>
          <p:sp>
            <p:nvSpPr>
              <p:cNvPr id="8" name="TextBox 7"/>
              <p:cNvSpPr txBox="1"/>
              <p:nvPr/>
            </p:nvSpPr>
            <p:spPr>
              <a:xfrm>
                <a:off x="1708661" y="3057860"/>
                <a:ext cx="2459071" cy="523220"/>
              </a:xfrm>
              <a:prstGeom prst="rect">
                <a:avLst/>
              </a:prstGeom>
              <a:noFill/>
            </p:spPr>
            <p:txBody>
              <a:bodyPr wrap="none" rtlCol="0">
                <a:spAutoFit/>
              </a:bodyPr>
              <a:lstStyle/>
              <a:p>
                <a:r>
                  <a:rPr lang="en-US" sz="2800" b="1" dirty="0" smtClean="0"/>
                  <a:t>Monolith First?</a:t>
                </a:r>
                <a:endParaRPr lang="en-US" sz="2800" b="1" dirty="0"/>
              </a:p>
            </p:txBody>
          </p:sp>
        </p:grpSp>
        <p:sp>
          <p:nvSpPr>
            <p:cNvPr id="15" name="Rectangle 14"/>
            <p:cNvSpPr/>
            <p:nvPr/>
          </p:nvSpPr>
          <p:spPr>
            <a:xfrm>
              <a:off x="0" y="6488668"/>
              <a:ext cx="5757795" cy="369332"/>
            </a:xfrm>
            <a:prstGeom prst="rect">
              <a:avLst/>
            </a:prstGeom>
          </p:spPr>
          <p:txBody>
            <a:bodyPr wrap="none">
              <a:spAutoFit/>
            </a:bodyPr>
            <a:lstStyle/>
            <a:p>
              <a:r>
                <a:rPr lang="en-US" dirty="0" smtClean="0">
                  <a:latin typeface="Verdana" charset="0"/>
                </a:rPr>
                <a:t>http://</a:t>
              </a:r>
              <a:r>
                <a:rPr lang="en-US" dirty="0" err="1" smtClean="0">
                  <a:latin typeface="Verdana" charset="0"/>
                </a:rPr>
                <a:t>martinfowler.com</a:t>
              </a:r>
              <a:r>
                <a:rPr lang="en-US" dirty="0" smtClean="0">
                  <a:latin typeface="Verdana" charset="0"/>
                </a:rPr>
                <a:t>/</a:t>
              </a:r>
              <a:r>
                <a:rPr lang="en-US" dirty="0" err="1" smtClean="0">
                  <a:latin typeface="Verdana" charset="0"/>
                </a:rPr>
                <a:t>bliki</a:t>
              </a:r>
              <a:r>
                <a:rPr lang="en-US" dirty="0" smtClean="0">
                  <a:latin typeface="Verdana" charset="0"/>
                </a:rPr>
                <a:t>/</a:t>
              </a:r>
              <a:r>
                <a:rPr lang="en-US" dirty="0" err="1" smtClean="0">
                  <a:latin typeface="Verdana" charset="0"/>
                </a:rPr>
                <a:t>MonolithFirst.html</a:t>
              </a:r>
              <a:endParaRPr lang="en-US" dirty="0"/>
            </a:p>
          </p:txBody>
        </p:sp>
      </p:grpSp>
      <p:grpSp>
        <p:nvGrpSpPr>
          <p:cNvPr id="18" name="Group 17"/>
          <p:cNvGrpSpPr/>
          <p:nvPr/>
        </p:nvGrpSpPr>
        <p:grpSpPr>
          <a:xfrm>
            <a:off x="5566204" y="1419091"/>
            <a:ext cx="6955316" cy="3703025"/>
            <a:chOff x="5566204" y="1419091"/>
            <a:chExt cx="6955316" cy="3703025"/>
          </a:xfrm>
        </p:grpSpPr>
        <p:grpSp>
          <p:nvGrpSpPr>
            <p:cNvPr id="13" name="Group 12"/>
            <p:cNvGrpSpPr/>
            <p:nvPr/>
          </p:nvGrpSpPr>
          <p:grpSpPr>
            <a:xfrm>
              <a:off x="6218455" y="1886157"/>
              <a:ext cx="5650816" cy="3235959"/>
              <a:chOff x="6218455" y="1886157"/>
              <a:chExt cx="5650816" cy="3235959"/>
            </a:xfrm>
          </p:grpSpPr>
          <p:pic>
            <p:nvPicPr>
              <p:cNvPr id="7" name="Picture 6"/>
              <p:cNvPicPr>
                <a:picLocks noChangeAspect="1"/>
              </p:cNvPicPr>
              <p:nvPr/>
            </p:nvPicPr>
            <p:blipFill>
              <a:blip r:embed="rId3"/>
              <a:stretch>
                <a:fillRect/>
              </a:stretch>
            </p:blipFill>
            <p:spPr>
              <a:xfrm>
                <a:off x="6218455" y="1886157"/>
                <a:ext cx="5650816" cy="2712738"/>
              </a:xfrm>
              <a:prstGeom prst="rect">
                <a:avLst/>
              </a:prstGeom>
            </p:spPr>
          </p:pic>
          <p:sp>
            <p:nvSpPr>
              <p:cNvPr id="9" name="TextBox 8"/>
              <p:cNvSpPr txBox="1"/>
              <p:nvPr/>
            </p:nvSpPr>
            <p:spPr>
              <a:xfrm>
                <a:off x="7561758" y="4598896"/>
                <a:ext cx="3212674" cy="523220"/>
              </a:xfrm>
              <a:prstGeom prst="rect">
                <a:avLst/>
              </a:prstGeom>
              <a:noFill/>
            </p:spPr>
            <p:txBody>
              <a:bodyPr wrap="none" rtlCol="0">
                <a:spAutoFit/>
              </a:bodyPr>
              <a:lstStyle/>
              <a:p>
                <a:r>
                  <a:rPr lang="en-US" sz="2800" b="1" dirty="0" smtClean="0"/>
                  <a:t>Micro services First?</a:t>
                </a:r>
                <a:endParaRPr lang="en-US" sz="2800" b="1" dirty="0"/>
              </a:p>
            </p:txBody>
          </p:sp>
        </p:grpSp>
        <p:sp>
          <p:nvSpPr>
            <p:cNvPr id="17" name="Rectangle 16"/>
            <p:cNvSpPr/>
            <p:nvPr/>
          </p:nvSpPr>
          <p:spPr>
            <a:xfrm>
              <a:off x="5566204" y="1419091"/>
              <a:ext cx="6955316" cy="369332"/>
            </a:xfrm>
            <a:prstGeom prst="rect">
              <a:avLst/>
            </a:prstGeom>
          </p:spPr>
          <p:txBody>
            <a:bodyPr wrap="square">
              <a:spAutoFit/>
            </a:bodyPr>
            <a:lstStyle/>
            <a:p>
              <a:r>
                <a:rPr lang="en-US" dirty="0" smtClean="0">
                  <a:latin typeface="Verdana" charset="0"/>
                </a:rPr>
                <a:t>http://</a:t>
              </a:r>
              <a:r>
                <a:rPr lang="en-US" dirty="0" err="1" smtClean="0">
                  <a:latin typeface="Verdana" charset="0"/>
                </a:rPr>
                <a:t>martinfowler.com</a:t>
              </a:r>
              <a:r>
                <a:rPr lang="en-US" dirty="0" smtClean="0">
                  <a:latin typeface="Verdana" charset="0"/>
                </a:rPr>
                <a:t>/articles/</a:t>
              </a:r>
              <a:r>
                <a:rPr lang="en-US" dirty="0" err="1" smtClean="0">
                  <a:latin typeface="Verdana" charset="0"/>
                </a:rPr>
                <a:t>dont</a:t>
              </a:r>
              <a:r>
                <a:rPr lang="en-US" dirty="0" smtClean="0">
                  <a:latin typeface="Verdana" charset="0"/>
                </a:rPr>
                <a:t>-start-</a:t>
              </a:r>
              <a:r>
                <a:rPr lang="en-US" dirty="0" err="1" smtClean="0">
                  <a:latin typeface="Verdana" charset="0"/>
                </a:rPr>
                <a:t>monolith.html</a:t>
              </a:r>
              <a:endParaRPr lang="en-US" dirty="0"/>
            </a:p>
          </p:txBody>
        </p:sp>
      </p:grpSp>
    </p:spTree>
    <p:extLst>
      <p:ext uri="{BB962C8B-B14F-4D97-AF65-F5344CB8AC3E}">
        <p14:creationId xmlns:p14="http://schemas.microsoft.com/office/powerpoint/2010/main" val="1759728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Event-driven architecture is a versatile approach to designing complex software systems. These systems tend to be easier to model for an organization as EDA embraces Conway’s Law and can often be modeled as a finite state machine. Event-driven architecture is not a new concept, but as more organizations embrace micro services, this approach to system design has become appropriate in more situations. In this talk we’ll: introduce event-driven architecture, talk about key components, look at a sample implementation of a retail system.</a:t>
            </a:r>
            <a:endParaRPr lang="en-US" dirty="0"/>
          </a:p>
        </p:txBody>
      </p:sp>
    </p:spTree>
    <p:extLst>
      <p:ext uri="{BB962C8B-B14F-4D97-AF65-F5344CB8AC3E}">
        <p14:creationId xmlns:p14="http://schemas.microsoft.com/office/powerpoint/2010/main" val="8400082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Monolithic</a:t>
            </a:r>
            <a:endParaRPr lang="en-US" dirty="0"/>
          </a:p>
        </p:txBody>
      </p:sp>
      <p:sp>
        <p:nvSpPr>
          <p:cNvPr id="5" name="Rounded Rectangle 4"/>
          <p:cNvSpPr/>
          <p:nvPr/>
        </p:nvSpPr>
        <p:spPr>
          <a:xfrm>
            <a:off x="3666784" y="283724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6" name="Rounded Rectangle 5"/>
          <p:cNvSpPr/>
          <p:nvPr/>
        </p:nvSpPr>
        <p:spPr>
          <a:xfrm>
            <a:off x="5352364" y="286438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7" name="Rounded Rectangle 6"/>
          <p:cNvSpPr/>
          <p:nvPr/>
        </p:nvSpPr>
        <p:spPr>
          <a:xfrm>
            <a:off x="3980762" y="3508872"/>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8" name="Rounded Rectangle 7"/>
          <p:cNvSpPr/>
          <p:nvPr/>
        </p:nvSpPr>
        <p:spPr>
          <a:xfrm>
            <a:off x="4751026" y="394444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9" name="Rounded Rectangle 8"/>
          <p:cNvSpPr/>
          <p:nvPr/>
        </p:nvSpPr>
        <p:spPr>
          <a:xfrm>
            <a:off x="5808645" y="342900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4" name="Rounded Rectangle 3"/>
          <p:cNvSpPr/>
          <p:nvPr/>
        </p:nvSpPr>
        <p:spPr>
          <a:xfrm>
            <a:off x="4626168" y="2401677"/>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Tree>
    <p:extLst>
      <p:ext uri="{BB962C8B-B14F-4D97-AF65-F5344CB8AC3E}">
        <p14:creationId xmlns:p14="http://schemas.microsoft.com/office/powerpoint/2010/main" val="1617556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500"/>
                            </p:stCondLst>
                            <p:childTnLst>
                              <p:par>
                                <p:cTn id="14" presetID="10" presetClass="entr" presetSubtype="0" fill="hold" grpId="0" nodeType="afterEffect">
                                  <p:stCondLst>
                                    <p:cond delay="10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par>
                          <p:cTn id="17" fill="hold">
                            <p:stCondLst>
                              <p:cond delay="2000"/>
                            </p:stCondLst>
                            <p:childTnLst>
                              <p:par>
                                <p:cTn id="18" presetID="10" presetClass="entr" presetSubtype="0" fill="hold" grpId="0" nodeType="afterEffect">
                                  <p:stCondLst>
                                    <p:cond delay="100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par>
                          <p:cTn id="21" fill="hold">
                            <p:stCondLst>
                              <p:cond delay="3500"/>
                            </p:stCondLst>
                            <p:childTnLst>
                              <p:par>
                                <p:cTn id="22" presetID="10" presetClass="entr" presetSubtype="0" fill="hold" grpId="0" nodeType="afterEffect">
                                  <p:stCondLst>
                                    <p:cond delay="100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par>
                          <p:cTn id="25" fill="hold">
                            <p:stCondLst>
                              <p:cond delay="5000"/>
                            </p:stCondLst>
                            <p:childTnLst>
                              <p:par>
                                <p:cTn id="26" presetID="10" presetClass="entr" presetSubtype="0" fill="hold" grpId="0" nodeType="afterEffect">
                                  <p:stCondLst>
                                    <p:cond delay="10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problem with ‘Monolith First’</a:t>
            </a:r>
            <a:endParaRPr lang="en-US" dirty="0"/>
          </a:p>
        </p:txBody>
      </p:sp>
      <p:sp>
        <p:nvSpPr>
          <p:cNvPr id="4" name="Content Placeholder 3"/>
          <p:cNvSpPr>
            <a:spLocks noGrp="1"/>
          </p:cNvSpPr>
          <p:nvPr>
            <p:ph idx="1"/>
          </p:nvPr>
        </p:nvSpPr>
        <p:spPr/>
        <p:txBody>
          <a:bodyPr anchor="ctr"/>
          <a:lstStyle/>
          <a:p>
            <a:pPr marL="0" indent="0" algn="ctr">
              <a:buNone/>
            </a:pPr>
            <a:r>
              <a:rPr lang="en-US" dirty="0" smtClean="0"/>
              <a:t>A product of our agile approach to our projects are more smaller features finished earlier. </a:t>
            </a:r>
          </a:p>
          <a:p>
            <a:pPr marL="0" indent="0" algn="ctr">
              <a:buNone/>
            </a:pPr>
            <a:r>
              <a:rPr lang="en-US" dirty="0" smtClean="0"/>
              <a:t>The goal is to deploy more often…this is hard.</a:t>
            </a:r>
          </a:p>
          <a:p>
            <a:pPr marL="0" indent="0" algn="ctr">
              <a:buNone/>
            </a:pPr>
            <a:r>
              <a:rPr lang="en-US" dirty="0" smtClean="0"/>
              <a:t>One solution is to have smaller applications.</a:t>
            </a:r>
            <a:endParaRPr lang="en-US" dirty="0"/>
          </a:p>
        </p:txBody>
      </p:sp>
    </p:spTree>
    <p:extLst>
      <p:ext uri="{BB962C8B-B14F-4D97-AF65-F5344CB8AC3E}">
        <p14:creationId xmlns:p14="http://schemas.microsoft.com/office/powerpoint/2010/main" val="11553373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a:t>
            </a:r>
            <a:endParaRPr lang="en-US" dirty="0"/>
          </a:p>
        </p:txBody>
      </p:sp>
      <p:sp>
        <p:nvSpPr>
          <p:cNvPr id="3" name="Content Placeholder 2"/>
          <p:cNvSpPr>
            <a:spLocks noGrp="1"/>
          </p:cNvSpPr>
          <p:nvPr>
            <p:ph idx="1"/>
          </p:nvPr>
        </p:nvSpPr>
        <p:spPr/>
        <p:txBody>
          <a:bodyPr/>
          <a:lstStyle/>
          <a:p>
            <a:r>
              <a:rPr lang="en-US" dirty="0" smtClean="0"/>
              <a:t>No point-to-point integrations</a:t>
            </a:r>
          </a:p>
          <a:p>
            <a:r>
              <a:rPr lang="en-US" dirty="0" smtClean="0"/>
              <a:t>Loosely coupled, highly scalable systems</a:t>
            </a:r>
          </a:p>
          <a:p>
            <a:r>
              <a:rPr lang="en-US" dirty="0" smtClean="0"/>
              <a:t>Easier to test</a:t>
            </a:r>
          </a:p>
          <a:p>
            <a:r>
              <a:rPr lang="en-US" dirty="0" smtClean="0"/>
              <a:t>Easier to change</a:t>
            </a:r>
            <a:endParaRPr lang="en-US" dirty="0"/>
          </a:p>
        </p:txBody>
      </p:sp>
    </p:spTree>
    <p:extLst>
      <p:ext uri="{BB962C8B-B14F-4D97-AF65-F5344CB8AC3E}">
        <p14:creationId xmlns:p14="http://schemas.microsoft.com/office/powerpoint/2010/main" val="209056099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SOA</a:t>
            </a:r>
            <a:endParaRPr lang="en-US" dirty="0"/>
          </a:p>
        </p:txBody>
      </p:sp>
      <p:sp>
        <p:nvSpPr>
          <p:cNvPr id="4" name="Rounded Rectangle 3"/>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7" name="Rounded Rectangle 6"/>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8" name="Rounded Rectangle 7"/>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10" name="Rounded Rectangle 9"/>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11" name="Rounded Rectangle 10"/>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12" name="Rounded Rectangle 11"/>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15" name="Straight Arrow Connector 14"/>
          <p:cNvCxnSpPr>
            <a:stCxn id="4" idx="3"/>
            <a:endCxn id="7" idx="1"/>
          </p:cNvCxnSpPr>
          <p:nvPr/>
        </p:nvCxnSpPr>
        <p:spPr>
          <a:xfrm>
            <a:off x="4582100" y="2495321"/>
            <a:ext cx="42231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endCxn id="11" idx="0"/>
          </p:cNvCxnSpPr>
          <p:nvPr/>
        </p:nvCxnSpPr>
        <p:spPr>
          <a:xfrm>
            <a:off x="3524481" y="2839169"/>
            <a:ext cx="2537552" cy="174935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7" idx="3"/>
            <a:endCxn id="8" idx="1"/>
          </p:cNvCxnSpPr>
          <p:nvPr/>
        </p:nvCxnSpPr>
        <p:spPr>
          <a:xfrm>
            <a:off x="7119652" y="2495321"/>
            <a:ext cx="42231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7" idx="2"/>
            <a:endCxn id="12" idx="0"/>
          </p:cNvCxnSpPr>
          <p:nvPr/>
        </p:nvCxnSpPr>
        <p:spPr>
          <a:xfrm>
            <a:off x="6062033" y="2864386"/>
            <a:ext cx="2537552"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4" idx="2"/>
            <a:endCxn id="12" idx="0"/>
          </p:cNvCxnSpPr>
          <p:nvPr/>
        </p:nvCxnSpPr>
        <p:spPr>
          <a:xfrm>
            <a:off x="3524481" y="2864386"/>
            <a:ext cx="5075104"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8" idx="2"/>
            <a:endCxn id="10" idx="0"/>
          </p:cNvCxnSpPr>
          <p:nvPr/>
        </p:nvCxnSpPr>
        <p:spPr>
          <a:xfrm flipH="1">
            <a:off x="3524481" y="2864386"/>
            <a:ext cx="5075104"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8" idx="2"/>
            <a:endCxn id="12" idx="0"/>
          </p:cNvCxnSpPr>
          <p:nvPr/>
        </p:nvCxnSpPr>
        <p:spPr>
          <a:xfrm>
            <a:off x="8599585" y="2864386"/>
            <a:ext cx="0"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7" idx="2"/>
            <a:endCxn id="11" idx="0"/>
          </p:cNvCxnSpPr>
          <p:nvPr/>
        </p:nvCxnSpPr>
        <p:spPr>
          <a:xfrm>
            <a:off x="6062033" y="2864386"/>
            <a:ext cx="0"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4" idx="2"/>
            <a:endCxn id="10" idx="0"/>
          </p:cNvCxnSpPr>
          <p:nvPr/>
        </p:nvCxnSpPr>
        <p:spPr>
          <a:xfrm>
            <a:off x="3524481" y="2864386"/>
            <a:ext cx="0"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11" idx="1"/>
            <a:endCxn id="10" idx="3"/>
          </p:cNvCxnSpPr>
          <p:nvPr/>
        </p:nvCxnSpPr>
        <p:spPr>
          <a:xfrm flipH="1">
            <a:off x="4582100" y="4957590"/>
            <a:ext cx="42231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4352173" y="5695720"/>
            <a:ext cx="3419719" cy="707886"/>
          </a:xfrm>
          <a:prstGeom prst="rect">
            <a:avLst/>
          </a:prstGeom>
          <a:noFill/>
        </p:spPr>
        <p:txBody>
          <a:bodyPr wrap="none" rtlCol="0">
            <a:spAutoFit/>
          </a:bodyPr>
          <a:lstStyle/>
          <a:p>
            <a:r>
              <a:rPr lang="en-US" sz="4000" dirty="0" smtClean="0">
                <a:solidFill>
                  <a:srgbClr val="C00000"/>
                </a:solidFill>
              </a:rPr>
              <a:t>Tightly Coupled</a:t>
            </a:r>
            <a:endParaRPr lang="en-US" sz="4000" dirty="0">
              <a:solidFill>
                <a:srgbClr val="C00000"/>
              </a:solidFill>
            </a:endParaRPr>
          </a:p>
        </p:txBody>
      </p:sp>
    </p:spTree>
    <p:extLst>
      <p:ext uri="{BB962C8B-B14F-4D97-AF65-F5344CB8AC3E}">
        <p14:creationId xmlns:p14="http://schemas.microsoft.com/office/powerpoint/2010/main" val="1234437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500"/>
                                  </p:stCondLst>
                                  <p:childTnLst>
                                    <p:set>
                                      <p:cBhvr>
                                        <p:cTn id="9" dur="1" fill="hold">
                                          <p:stCondLst>
                                            <p:cond delay="0"/>
                                          </p:stCondLst>
                                        </p:cTn>
                                        <p:tgtEl>
                                          <p:spTgt spid="16"/>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nodeType="afterEffect">
                                  <p:stCondLst>
                                    <p:cond delay="500"/>
                                  </p:stCondLst>
                                  <p:childTnLst>
                                    <p:set>
                                      <p:cBhvr>
                                        <p:cTn id="12" dur="1" fill="hold">
                                          <p:stCondLst>
                                            <p:cond delay="0"/>
                                          </p:stCondLst>
                                        </p:cTn>
                                        <p:tgtEl>
                                          <p:spTgt spid="22"/>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nodeType="afterEffect">
                                  <p:stCondLst>
                                    <p:cond delay="500"/>
                                  </p:stCondLst>
                                  <p:childTnLst>
                                    <p:set>
                                      <p:cBhvr>
                                        <p:cTn id="15" dur="1" fill="hold">
                                          <p:stCondLst>
                                            <p:cond delay="0"/>
                                          </p:stCondLst>
                                        </p:cTn>
                                        <p:tgtEl>
                                          <p:spTgt spid="24"/>
                                        </p:tgtEl>
                                        <p:attrNameLst>
                                          <p:attrName>style.visibility</p:attrName>
                                        </p:attrNameLst>
                                      </p:cBhvr>
                                      <p:to>
                                        <p:strVal val="visible"/>
                                      </p:to>
                                    </p:set>
                                  </p:childTnLst>
                                </p:cTn>
                              </p:par>
                            </p:childTnLst>
                          </p:cTn>
                        </p:par>
                        <p:par>
                          <p:cTn id="16" fill="hold">
                            <p:stCondLst>
                              <p:cond delay="1500"/>
                            </p:stCondLst>
                            <p:childTnLst>
                              <p:par>
                                <p:cTn id="17" presetID="1" presetClass="entr" presetSubtype="0" fill="hold" nodeType="afterEffect">
                                  <p:stCondLst>
                                    <p:cond delay="500"/>
                                  </p:stCondLst>
                                  <p:childTnLst>
                                    <p:set>
                                      <p:cBhvr>
                                        <p:cTn id="18" dur="1" fill="hold">
                                          <p:stCondLst>
                                            <p:cond delay="0"/>
                                          </p:stCondLst>
                                        </p:cTn>
                                        <p:tgtEl>
                                          <p:spTgt spid="54"/>
                                        </p:tgtEl>
                                        <p:attrNameLst>
                                          <p:attrName>style.visibility</p:attrName>
                                        </p:attrNameLst>
                                      </p:cBhvr>
                                      <p:to>
                                        <p:strVal val="visible"/>
                                      </p:to>
                                    </p:set>
                                  </p:childTnLst>
                                </p:cTn>
                              </p:par>
                            </p:childTnLst>
                          </p:cTn>
                        </p:par>
                        <p:par>
                          <p:cTn id="19" fill="hold">
                            <p:stCondLst>
                              <p:cond delay="2000"/>
                            </p:stCondLst>
                            <p:childTnLst>
                              <p:par>
                                <p:cTn id="20" presetID="1" presetClass="entr" presetSubtype="0" fill="hold" nodeType="afterEffect">
                                  <p:stCondLst>
                                    <p:cond delay="500"/>
                                  </p:stCondLst>
                                  <p:childTnLst>
                                    <p:set>
                                      <p:cBhvr>
                                        <p:cTn id="21" dur="1" fill="hold">
                                          <p:stCondLst>
                                            <p:cond delay="0"/>
                                          </p:stCondLst>
                                        </p:cTn>
                                        <p:tgtEl>
                                          <p:spTgt spid="26"/>
                                        </p:tgtEl>
                                        <p:attrNameLst>
                                          <p:attrName>style.visibility</p:attrName>
                                        </p:attrNameLst>
                                      </p:cBhvr>
                                      <p:to>
                                        <p:strVal val="visible"/>
                                      </p:to>
                                    </p:set>
                                  </p:childTnLst>
                                </p:cTn>
                              </p:par>
                            </p:childTnLst>
                          </p:cTn>
                        </p:par>
                        <p:par>
                          <p:cTn id="22" fill="hold">
                            <p:stCondLst>
                              <p:cond delay="2500"/>
                            </p:stCondLst>
                            <p:childTnLst>
                              <p:par>
                                <p:cTn id="23" presetID="1" presetClass="entr" presetSubtype="0" fill="hold" nodeType="afterEffect">
                                  <p:stCondLst>
                                    <p:cond delay="500"/>
                                  </p:stCondLst>
                                  <p:childTnLst>
                                    <p:set>
                                      <p:cBhvr>
                                        <p:cTn id="24" dur="1" fill="hold">
                                          <p:stCondLst>
                                            <p:cond delay="0"/>
                                          </p:stCondLst>
                                        </p:cTn>
                                        <p:tgtEl>
                                          <p:spTgt spid="15"/>
                                        </p:tgtEl>
                                        <p:attrNameLst>
                                          <p:attrName>style.visibility</p:attrName>
                                        </p:attrNameLst>
                                      </p:cBhvr>
                                      <p:to>
                                        <p:strVal val="visible"/>
                                      </p:to>
                                    </p:set>
                                  </p:childTnLst>
                                </p:cTn>
                              </p:par>
                            </p:childTnLst>
                          </p:cTn>
                        </p:par>
                        <p:par>
                          <p:cTn id="25" fill="hold">
                            <p:stCondLst>
                              <p:cond delay="3000"/>
                            </p:stCondLst>
                            <p:childTnLst>
                              <p:par>
                                <p:cTn id="26" presetID="1" presetClass="entr" presetSubtype="0" fill="hold" nodeType="afterEffect">
                                  <p:stCondLst>
                                    <p:cond delay="500"/>
                                  </p:stCondLst>
                                  <p:childTnLst>
                                    <p:set>
                                      <p:cBhvr>
                                        <p:cTn id="27" dur="1" fill="hold">
                                          <p:stCondLst>
                                            <p:cond delay="0"/>
                                          </p:stCondLst>
                                        </p:cTn>
                                        <p:tgtEl>
                                          <p:spTgt spid="18"/>
                                        </p:tgtEl>
                                        <p:attrNameLst>
                                          <p:attrName>style.visibility</p:attrName>
                                        </p:attrNameLst>
                                      </p:cBhvr>
                                      <p:to>
                                        <p:strVal val="visible"/>
                                      </p:to>
                                    </p:set>
                                  </p:childTnLst>
                                </p:cTn>
                              </p:par>
                            </p:childTnLst>
                          </p:cTn>
                        </p:par>
                        <p:par>
                          <p:cTn id="28" fill="hold">
                            <p:stCondLst>
                              <p:cond delay="3500"/>
                            </p:stCondLst>
                            <p:childTnLst>
                              <p:par>
                                <p:cTn id="29" presetID="1" presetClass="entr" presetSubtype="0" fill="hold" nodeType="afterEffect">
                                  <p:stCondLst>
                                    <p:cond delay="500"/>
                                  </p:stCondLst>
                                  <p:childTnLst>
                                    <p:set>
                                      <p:cBhvr>
                                        <p:cTn id="30" dur="1" fill="hold">
                                          <p:stCondLst>
                                            <p:cond delay="0"/>
                                          </p:stCondLst>
                                        </p:cTn>
                                        <p:tgtEl>
                                          <p:spTgt spid="20"/>
                                        </p:tgtEl>
                                        <p:attrNameLst>
                                          <p:attrName>style.visibility</p:attrName>
                                        </p:attrNameLst>
                                      </p:cBhvr>
                                      <p:to>
                                        <p:strVal val="visible"/>
                                      </p:to>
                                    </p:set>
                                  </p:childTnLst>
                                </p:cTn>
                              </p:par>
                            </p:childTnLst>
                          </p:cTn>
                        </p:par>
                        <p:par>
                          <p:cTn id="31" fill="hold">
                            <p:stCondLst>
                              <p:cond delay="4000"/>
                            </p:stCondLst>
                            <p:childTnLst>
                              <p:par>
                                <p:cTn id="32" presetID="1" presetClass="entr" presetSubtype="0" fill="hold" nodeType="afterEffect">
                                  <p:stCondLst>
                                    <p:cond delay="500"/>
                                  </p:stCondLst>
                                  <p:childTnLst>
                                    <p:set>
                                      <p:cBhvr>
                                        <p:cTn id="33" dur="1" fill="hold">
                                          <p:stCondLst>
                                            <p:cond delay="0"/>
                                          </p:stCondLst>
                                        </p:cTn>
                                        <p:tgtEl>
                                          <p:spTgt spid="25"/>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8"/>
                                        </p:tgtEl>
                                        <p:attrNameLst>
                                          <p:attrName>style.visibility</p:attrName>
                                        </p:attrNameLst>
                                      </p:cBhvr>
                                      <p:to>
                                        <p:strVal val="visible"/>
                                      </p:to>
                                    </p:set>
                                    <p:animEffect transition="in" filter="fade">
                                      <p:cBhvr>
                                        <p:cTn id="38"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Driven Development</a:t>
            </a:r>
            <a:endParaRPr lang="en-US" dirty="0"/>
          </a:p>
        </p:txBody>
      </p:sp>
      <p:sp>
        <p:nvSpPr>
          <p:cNvPr id="3" name="Content Placeholder 2"/>
          <p:cNvSpPr>
            <a:spLocks noGrp="1"/>
          </p:cNvSpPr>
          <p:nvPr>
            <p:ph idx="1"/>
          </p:nvPr>
        </p:nvSpPr>
        <p:spPr/>
        <p:txBody>
          <a:bodyPr/>
          <a:lstStyle/>
          <a:p>
            <a:r>
              <a:rPr lang="en-US" dirty="0" smtClean="0"/>
              <a:t>An Event is represents something that happens in a domain</a:t>
            </a:r>
          </a:p>
          <a:p>
            <a:pPr lvl="1"/>
            <a:r>
              <a:rPr lang="en-US" dirty="0" smtClean="0"/>
              <a:t>Customer Submits Order</a:t>
            </a:r>
          </a:p>
          <a:p>
            <a:pPr lvl="1"/>
            <a:r>
              <a:rPr lang="en-US" dirty="0" smtClean="0"/>
              <a:t>Customer Billed</a:t>
            </a:r>
          </a:p>
          <a:p>
            <a:pPr lvl="1"/>
            <a:r>
              <a:rPr lang="en-US" dirty="0" smtClean="0"/>
              <a:t>Payment Received</a:t>
            </a:r>
          </a:p>
          <a:p>
            <a:pPr lvl="1"/>
            <a:r>
              <a:rPr lang="en-US" dirty="0" smtClean="0"/>
              <a:t>Order Ready for Shipment</a:t>
            </a:r>
          </a:p>
          <a:p>
            <a:pPr lvl="1"/>
            <a:r>
              <a:rPr lang="en-US" dirty="0" smtClean="0"/>
              <a:t>Order Shipped</a:t>
            </a:r>
          </a:p>
          <a:p>
            <a:r>
              <a:rPr lang="en-US" dirty="0" smtClean="0"/>
              <a:t>While Events and their payload are designed at the enterprise system level, their implementations are left to the specific subsystems.</a:t>
            </a:r>
            <a:endParaRPr lang="en-US" dirty="0"/>
          </a:p>
        </p:txBody>
      </p:sp>
    </p:spTree>
    <p:extLst>
      <p:ext uri="{BB962C8B-B14F-4D97-AF65-F5344CB8AC3E}">
        <p14:creationId xmlns:p14="http://schemas.microsoft.com/office/powerpoint/2010/main" val="8955541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Straight Arrow Connector 52"/>
          <p:cNvCxnSpPr/>
          <p:nvPr/>
        </p:nvCxnSpPr>
        <p:spPr>
          <a:xfrm flipH="1">
            <a:off x="6720289"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5816906"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5366035" y="2837410"/>
            <a:ext cx="0"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Loosely Coupled</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23" name="Rounded Rectangle 22"/>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Reporting</a:t>
            </a:r>
            <a:endParaRPr lang="en-US" dirty="0"/>
          </a:p>
        </p:txBody>
      </p:sp>
      <p:cxnSp>
        <p:nvCxnSpPr>
          <p:cNvPr id="36" name="Straight Arrow Connector 35"/>
          <p:cNvCxnSpPr/>
          <p:nvPr/>
        </p:nvCxnSpPr>
        <p:spPr>
          <a:xfrm flipH="1">
            <a:off x="2688117"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Event Bus</a:t>
            </a:r>
            <a:endParaRPr lang="en-US" dirty="0"/>
          </a:p>
        </p:txBody>
      </p:sp>
      <p:pic>
        <p:nvPicPr>
          <p:cNvPr id="38" name="Picture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2441" y="300750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1919" y="3119307"/>
            <a:ext cx="264206" cy="264206"/>
          </a:xfrm>
          <a:prstGeom prst="rect">
            <a:avLst/>
          </a:prstGeom>
          <a:solidFill>
            <a:schemeClr val="bg1"/>
          </a:solidFill>
        </p:spPr>
      </p:pic>
      <p:cxnSp>
        <p:nvCxnSpPr>
          <p:cNvPr id="43" name="Straight Arrow Connector 42"/>
          <p:cNvCxnSpPr/>
          <p:nvPr/>
        </p:nvCxnSpPr>
        <p:spPr>
          <a:xfrm flipH="1">
            <a:off x="7948867" y="286041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4" name="Picture 4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5747" y="3007503"/>
            <a:ext cx="264206" cy="264206"/>
          </a:xfrm>
          <a:prstGeom prst="rect">
            <a:avLst/>
          </a:prstGeom>
          <a:solidFill>
            <a:schemeClr val="bg1"/>
          </a:solidFill>
        </p:spPr>
      </p:pic>
      <p:pic>
        <p:nvPicPr>
          <p:cNvPr id="46" name="Picture 4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33932" y="3083855"/>
            <a:ext cx="264206" cy="264206"/>
          </a:xfrm>
          <a:prstGeom prst="rect">
            <a:avLst/>
          </a:prstGeom>
          <a:solidFill>
            <a:schemeClr val="bg1"/>
          </a:solidFill>
        </p:spPr>
      </p:pic>
      <p:pic>
        <p:nvPicPr>
          <p:cNvPr id="48" name="Picture 4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6040912" y="387605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9210" y="4033290"/>
            <a:ext cx="264206" cy="264206"/>
          </a:xfrm>
          <a:prstGeom prst="rect">
            <a:avLst/>
          </a:prstGeom>
          <a:solidFill>
            <a:schemeClr val="bg1"/>
          </a:solidFill>
        </p:spPr>
      </p:pic>
      <p:cxnSp>
        <p:nvCxnSpPr>
          <p:cNvPr id="51" name="Straight Arrow Connector 50"/>
          <p:cNvCxnSpPr/>
          <p:nvPr/>
        </p:nvCxnSpPr>
        <p:spPr>
          <a:xfrm flipH="1">
            <a:off x="3518054" y="387769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5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5955" y="3031457"/>
            <a:ext cx="264206" cy="264206"/>
          </a:xfrm>
          <a:prstGeom prst="rect">
            <a:avLst/>
          </a:prstGeom>
          <a:solidFill>
            <a:schemeClr val="bg1"/>
          </a:solidFill>
        </p:spPr>
      </p:pic>
      <p:pic>
        <p:nvPicPr>
          <p:cNvPr id="54" name="Picture 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2378" y="4061033"/>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9259416" y="28604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5" name="Picture 6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4164" y="3031457"/>
            <a:ext cx="264206" cy="264206"/>
          </a:xfrm>
          <a:prstGeom prst="rect">
            <a:avLst/>
          </a:prstGeom>
          <a:solidFill>
            <a:schemeClr val="bg1"/>
          </a:solidFill>
        </p:spPr>
      </p:pic>
      <p:pic>
        <p:nvPicPr>
          <p:cNvPr id="66" name="Picture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67" name="Straight Arrow Connector 66"/>
          <p:cNvCxnSpPr/>
          <p:nvPr/>
        </p:nvCxnSpPr>
        <p:spPr>
          <a:xfrm flipV="1">
            <a:off x="4190749"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8" name="Picture 6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3037" y="3175411"/>
            <a:ext cx="264206" cy="264206"/>
          </a:xfrm>
          <a:prstGeom prst="rect">
            <a:avLst/>
          </a:prstGeom>
          <a:solidFill>
            <a:schemeClr val="bg1"/>
          </a:solidFill>
        </p:spPr>
      </p:pic>
    </p:spTree>
    <p:extLst>
      <p:ext uri="{BB962C8B-B14F-4D97-AF65-F5344CB8AC3E}">
        <p14:creationId xmlns:p14="http://schemas.microsoft.com/office/powerpoint/2010/main" val="320005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Straight Arrow Connector 52"/>
          <p:cNvCxnSpPr/>
          <p:nvPr/>
        </p:nvCxnSpPr>
        <p:spPr>
          <a:xfrm flipH="1">
            <a:off x="6720289"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5816906"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5366035" y="2837410"/>
            <a:ext cx="0"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Easy to Modify</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23" name="Rounded Rectangle 22"/>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Reporting</a:t>
            </a:r>
            <a:endParaRPr lang="en-US" dirty="0"/>
          </a:p>
        </p:txBody>
      </p:sp>
      <p:cxnSp>
        <p:nvCxnSpPr>
          <p:cNvPr id="36" name="Straight Arrow Connector 35"/>
          <p:cNvCxnSpPr/>
          <p:nvPr/>
        </p:nvCxnSpPr>
        <p:spPr>
          <a:xfrm flipH="1">
            <a:off x="2688117"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Event Bus</a:t>
            </a:r>
            <a:endParaRPr lang="en-US" dirty="0"/>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2441" y="300750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1919" y="3119307"/>
            <a:ext cx="264206" cy="264206"/>
          </a:xfrm>
          <a:prstGeom prst="rect">
            <a:avLst/>
          </a:prstGeom>
          <a:solidFill>
            <a:schemeClr val="bg1"/>
          </a:solidFill>
        </p:spPr>
      </p:pic>
      <p:cxnSp>
        <p:nvCxnSpPr>
          <p:cNvPr id="43" name="Straight Arrow Connector 42"/>
          <p:cNvCxnSpPr/>
          <p:nvPr/>
        </p:nvCxnSpPr>
        <p:spPr>
          <a:xfrm flipH="1">
            <a:off x="7948867" y="286041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4" name="Picture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5747" y="3007503"/>
            <a:ext cx="264206" cy="264206"/>
          </a:xfrm>
          <a:prstGeom prst="rect">
            <a:avLst/>
          </a:prstGeom>
          <a:solidFill>
            <a:schemeClr val="bg1"/>
          </a:solidFill>
        </p:spPr>
      </p:pic>
      <p:pic>
        <p:nvPicPr>
          <p:cNvPr id="46" name="Picture 4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3932" y="3083855"/>
            <a:ext cx="264206" cy="264206"/>
          </a:xfrm>
          <a:prstGeom prst="rect">
            <a:avLst/>
          </a:prstGeom>
          <a:solidFill>
            <a:schemeClr val="bg1"/>
          </a:solidFill>
        </p:spPr>
      </p:pic>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6040912" y="387605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9210" y="4033290"/>
            <a:ext cx="264206" cy="264206"/>
          </a:xfrm>
          <a:prstGeom prst="rect">
            <a:avLst/>
          </a:prstGeom>
          <a:solidFill>
            <a:schemeClr val="bg1"/>
          </a:solidFill>
        </p:spPr>
      </p:pic>
      <p:cxnSp>
        <p:nvCxnSpPr>
          <p:cNvPr id="51" name="Straight Arrow Connector 50"/>
          <p:cNvCxnSpPr/>
          <p:nvPr/>
        </p:nvCxnSpPr>
        <p:spPr>
          <a:xfrm flipH="1">
            <a:off x="3518054" y="387769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5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5955" y="3031457"/>
            <a:ext cx="264206" cy="264206"/>
          </a:xfrm>
          <a:prstGeom prst="rect">
            <a:avLst/>
          </a:prstGeom>
          <a:solidFill>
            <a:schemeClr val="bg1"/>
          </a:solidFill>
        </p:spPr>
      </p:pic>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378" y="4061033"/>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9259416" y="28604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5" name="Picture 6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4164" y="3031457"/>
            <a:ext cx="264206" cy="264206"/>
          </a:xfrm>
          <a:prstGeom prst="rect">
            <a:avLst/>
          </a:prstGeom>
          <a:solidFill>
            <a:schemeClr val="bg1"/>
          </a:solidFill>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67" name="Straight Arrow Connector 66"/>
          <p:cNvCxnSpPr/>
          <p:nvPr/>
        </p:nvCxnSpPr>
        <p:spPr>
          <a:xfrm flipV="1">
            <a:off x="4190749"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8" name="Picture 6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3037" y="3175411"/>
            <a:ext cx="264206" cy="264206"/>
          </a:xfrm>
          <a:prstGeom prst="rect">
            <a:avLst/>
          </a:prstGeom>
          <a:solidFill>
            <a:schemeClr val="bg1"/>
          </a:solidFill>
        </p:spPr>
      </p:pic>
      <p:sp>
        <p:nvSpPr>
          <p:cNvPr id="34" name="Rounded Rectangle 33"/>
          <p:cNvSpPr/>
          <p:nvPr/>
        </p:nvSpPr>
        <p:spPr>
          <a:xfrm>
            <a:off x="6311647" y="5719073"/>
            <a:ext cx="2115238" cy="738130"/>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New System</a:t>
            </a:r>
            <a:endParaRPr lang="en-US" dirty="0"/>
          </a:p>
        </p:txBody>
      </p:sp>
      <p:cxnSp>
        <p:nvCxnSpPr>
          <p:cNvPr id="35" name="Straight Arrow Connector 34"/>
          <p:cNvCxnSpPr>
            <a:endCxn id="34" idx="0"/>
          </p:cNvCxnSpPr>
          <p:nvPr/>
        </p:nvCxnSpPr>
        <p:spPr>
          <a:xfrm flipH="1">
            <a:off x="7369266" y="3863550"/>
            <a:ext cx="10041" cy="1855523"/>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47204" y="4520528"/>
            <a:ext cx="264206" cy="264206"/>
          </a:xfrm>
          <a:prstGeom prst="rect">
            <a:avLst/>
          </a:prstGeom>
          <a:solidFill>
            <a:schemeClr val="bg1"/>
          </a:solidFill>
        </p:spPr>
      </p:pic>
    </p:spTree>
    <p:extLst>
      <p:ext uri="{BB962C8B-B14F-4D97-AF65-F5344CB8AC3E}">
        <p14:creationId xmlns:p14="http://schemas.microsoft.com/office/powerpoint/2010/main" val="1084039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580</TotalTime>
  <Words>596</Words>
  <Application>Microsoft Macintosh PowerPoint</Application>
  <PresentationFormat>Widescreen</PresentationFormat>
  <Paragraphs>145</Paragraphs>
  <Slides>20</Slides>
  <Notes>12</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Calibri Light</vt:lpstr>
      <vt:lpstr>Verdana</vt:lpstr>
      <vt:lpstr>Arial</vt:lpstr>
      <vt:lpstr>Office Theme</vt:lpstr>
      <vt:lpstr>Event Driven Architecture</vt:lpstr>
      <vt:lpstr>The Great Debate…</vt:lpstr>
      <vt:lpstr>Monolithic</vt:lpstr>
      <vt:lpstr>A problem with ‘Monolith First’</vt:lpstr>
      <vt:lpstr>Why?</vt:lpstr>
      <vt:lpstr>SOA</vt:lpstr>
      <vt:lpstr>Event Driven Development</vt:lpstr>
      <vt:lpstr>Loosely Coupled</vt:lpstr>
      <vt:lpstr>Easy to Modify</vt:lpstr>
      <vt:lpstr>Scales</vt:lpstr>
      <vt:lpstr>PowerPoint Presentation</vt:lpstr>
      <vt:lpstr>Easily Modeled as a finite state diagram</vt:lpstr>
      <vt:lpstr>Other benefits</vt:lpstr>
      <vt:lpstr>A Retail System</vt:lpstr>
      <vt:lpstr>Order Accepted Event is generated</vt:lpstr>
      <vt:lpstr>Customer Billed Event</vt:lpstr>
      <vt:lpstr>Order Ready for Shipment Event</vt:lpstr>
      <vt:lpstr>Order Shipped</vt:lpstr>
      <vt:lpstr>Logger Consumes EVERY Event</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Driven Architecture</dc:title>
  <dc:creator>Shawn Wallace</dc:creator>
  <cp:lastModifiedBy>Shawn Wallace</cp:lastModifiedBy>
  <cp:revision>42</cp:revision>
  <dcterms:created xsi:type="dcterms:W3CDTF">2015-08-20T01:57:09Z</dcterms:created>
  <dcterms:modified xsi:type="dcterms:W3CDTF">2015-08-20T11:37:30Z</dcterms:modified>
</cp:coreProperties>
</file>

<file path=docProps/thumbnail.jpeg>
</file>